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59" r:id="rId6"/>
    <p:sldId id="269" r:id="rId7"/>
    <p:sldId id="262" r:id="rId8"/>
    <p:sldId id="260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5" r:id="rId18"/>
    <p:sldId id="286" r:id="rId19"/>
    <p:sldId id="287" r:id="rId20"/>
    <p:sldId id="288" r:id="rId21"/>
    <p:sldId id="289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E1AF-134A-4098-9F4E-56177D6804B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2458-0631-4B95-97C6-8E168D1D1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Markov Decision Processes for </a:t>
            </a:r>
            <a:r>
              <a:rPr lang="en-US" b="1" dirty="0" smtClean="0"/>
              <a:t>Path Planning in Unpredictable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Boger and Mike Korostelev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8132"/>
            <a:ext cx="5076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1123" y="1600200"/>
            <a:ext cx="447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 MDP is a reinforcement learning problem.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4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2057401" cy="19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585857" y="1730829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55971" y="1850572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15200" y="1752600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6200" y="1883229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77200" y="1883229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857" y="1785258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7010400" y="2667001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7086600" y="2286001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7010400" y="1905000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7097485" y="1567543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7228115" y="1186544"/>
            <a:ext cx="0" cy="27432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70514" y="1981200"/>
            <a:ext cx="301686" cy="2542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5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4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31299" y="4038600"/>
            <a:ext cx="2684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1     2     3     4    5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5200" y="2558144"/>
            <a:ext cx="381000" cy="38099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9544" y="979715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State </a:t>
            </a:r>
            <a:r>
              <a:rPr lang="en-US" i="1" dirty="0" smtClean="0"/>
              <a:t>S</a:t>
            </a:r>
            <a:r>
              <a:rPr lang="en-US" i="1" baseline="-25000" dirty="0" smtClean="0"/>
              <a:t>t</a:t>
            </a:r>
            <a:endParaRPr lang="en-US" i="1" baseline="-25000" dirty="0"/>
          </a:p>
        </p:txBody>
      </p:sp>
      <p:cxnSp>
        <p:nvCxnSpPr>
          <p:cNvPr id="26" name="Elbow Connector 25"/>
          <p:cNvCxnSpPr>
            <a:stCxn id="25" idx="1"/>
            <a:endCxn id="22" idx="1"/>
          </p:cNvCxnSpPr>
          <p:nvPr/>
        </p:nvCxnSpPr>
        <p:spPr>
          <a:xfrm rot="10800000" flipV="1">
            <a:off x="7315200" y="1164380"/>
            <a:ext cx="24344" cy="1584263"/>
          </a:xfrm>
          <a:prstGeom prst="bentConnector3">
            <a:avLst>
              <a:gd name="adj1" fmla="val 1039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538357" y="502920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t</a:t>
            </a:r>
            <a:endParaRPr lang="en-US" i="1" baseline="-25000" dirty="0"/>
          </a:p>
        </p:txBody>
      </p:sp>
      <p:cxnSp>
        <p:nvCxnSpPr>
          <p:cNvPr id="30" name="Straight Arrow Connector 29"/>
          <p:cNvCxnSpPr>
            <a:stCxn id="22" idx="2"/>
          </p:cNvCxnSpPr>
          <p:nvPr/>
        </p:nvCxnSpPr>
        <p:spPr>
          <a:xfrm>
            <a:off x="7505700" y="2939143"/>
            <a:ext cx="0" cy="21771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Elbow Connector 10239"/>
          <p:cNvCxnSpPr>
            <a:stCxn id="29" idx="1"/>
          </p:cNvCxnSpPr>
          <p:nvPr/>
        </p:nvCxnSpPr>
        <p:spPr>
          <a:xfrm rot="10800000">
            <a:off x="7505713" y="3222172"/>
            <a:ext cx="32645" cy="1991694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3" name="Group 10252"/>
          <p:cNvGrpSpPr/>
          <p:nvPr/>
        </p:nvGrpSpPr>
        <p:grpSpPr>
          <a:xfrm>
            <a:off x="6248400" y="4699907"/>
            <a:ext cx="990600" cy="898071"/>
            <a:chOff x="4114800" y="1850572"/>
            <a:chExt cx="990600" cy="898071"/>
          </a:xfrm>
        </p:grpSpPr>
        <p:sp>
          <p:nvSpPr>
            <p:cNvPr id="34" name="Rectangle 33"/>
            <p:cNvSpPr/>
            <p:nvPr/>
          </p:nvSpPr>
          <p:spPr>
            <a:xfrm>
              <a:off x="4419600" y="2133600"/>
              <a:ext cx="381000" cy="38099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>
              <a:off x="4800600" y="2324100"/>
              <a:ext cx="304800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0"/>
            </p:cNvCxnSpPr>
            <p:nvPr/>
          </p:nvCxnSpPr>
          <p:spPr>
            <a:xfrm flipV="1">
              <a:off x="4610100" y="1850572"/>
              <a:ext cx="0" cy="28302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1"/>
            </p:cNvCxnSpPr>
            <p:nvPr/>
          </p:nvCxnSpPr>
          <p:spPr>
            <a:xfrm flipH="1">
              <a:off x="4114800" y="2324100"/>
              <a:ext cx="304800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2"/>
            </p:cNvCxnSpPr>
            <p:nvPr/>
          </p:nvCxnSpPr>
          <p:spPr>
            <a:xfrm>
              <a:off x="4610100" y="2514599"/>
              <a:ext cx="0" cy="234044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133600"/>
            <a:ext cx="5043487" cy="8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4" name="Group 10253"/>
          <p:cNvGrpSpPr/>
          <p:nvPr/>
        </p:nvGrpSpPr>
        <p:grpSpPr>
          <a:xfrm>
            <a:off x="2222726" y="5236420"/>
            <a:ext cx="1434874" cy="914400"/>
            <a:chOff x="730671" y="4267200"/>
            <a:chExt cx="1434874" cy="914400"/>
          </a:xfrm>
        </p:grpSpPr>
        <p:sp>
          <p:nvSpPr>
            <p:cNvPr id="53" name="Rectangle 52"/>
            <p:cNvSpPr/>
            <p:nvPr/>
          </p:nvSpPr>
          <p:spPr>
            <a:xfrm>
              <a:off x="730671" y="4267201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41042" y="4267200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19200" y="4507468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219200" y="4495800"/>
              <a:ext cx="304800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1174945" y="4812268"/>
              <a:ext cx="498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200400"/>
            <a:ext cx="3733800" cy="174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9342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Agent and environment interact at discrete time steps  t = 0, 1, 2, …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Agent observes state at step t: </a:t>
            </a:r>
            <a:r>
              <a:rPr lang="en-US" sz="1800" dirty="0" err="1" smtClean="0"/>
              <a:t>s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       S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produces action at step t: at      A(</a:t>
            </a:r>
            <a:r>
              <a:rPr lang="en-US" sz="1800" dirty="0" err="1" smtClean="0"/>
              <a:t>s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gets resulting reward: r</a:t>
            </a:r>
            <a:r>
              <a:rPr lang="en-US" sz="1800" baseline="-25000" dirty="0" smtClean="0"/>
              <a:t>t+1</a:t>
            </a:r>
            <a:r>
              <a:rPr lang="en-US" sz="1800" dirty="0" smtClean="0"/>
              <a:t>      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gets to resulting state: s</a:t>
            </a:r>
            <a:r>
              <a:rPr lang="en-US" sz="1800" baseline="-25000" dirty="0" smtClean="0"/>
              <a:t>t+1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343400"/>
            <a:ext cx="6657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21" y="2362200"/>
            <a:ext cx="266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66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266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5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707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3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9" b="42857"/>
          <a:stretch/>
        </p:blipFill>
        <p:spPr bwMode="auto">
          <a:xfrm>
            <a:off x="4648200" y="3374572"/>
            <a:ext cx="3505200" cy="20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Processes: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Policy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9" b="42857"/>
          <a:stretch/>
        </p:blipFill>
        <p:spPr bwMode="auto">
          <a:xfrm>
            <a:off x="4637314" y="1143000"/>
            <a:ext cx="3505200" cy="20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62600" y="4321629"/>
            <a:ext cx="381000" cy="380999"/>
            <a:chOff x="7391400" y="3352801"/>
            <a:chExt cx="381000" cy="380999"/>
          </a:xfrm>
        </p:grpSpPr>
        <p:sp>
          <p:nvSpPr>
            <p:cNvPr id="19" name="Rectangle 18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858000" y="4321629"/>
            <a:ext cx="381000" cy="380999"/>
            <a:chOff x="7391400" y="3352801"/>
            <a:chExt cx="381000" cy="380999"/>
          </a:xfrm>
        </p:grpSpPr>
        <p:sp>
          <p:nvSpPr>
            <p:cNvPr id="21" name="Rectangle 20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58000" y="4931230"/>
            <a:ext cx="381000" cy="380999"/>
            <a:chOff x="7391400" y="3352801"/>
            <a:chExt cx="381000" cy="380999"/>
          </a:xfrm>
        </p:grpSpPr>
        <p:sp>
          <p:nvSpPr>
            <p:cNvPr id="24" name="Rectangle 23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543800" y="4931229"/>
            <a:ext cx="381000" cy="380999"/>
            <a:chOff x="7391400" y="3352801"/>
            <a:chExt cx="381000" cy="380999"/>
          </a:xfrm>
        </p:grpSpPr>
        <p:sp>
          <p:nvSpPr>
            <p:cNvPr id="27" name="Rectangle 26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172200" y="4931229"/>
            <a:ext cx="381000" cy="380999"/>
            <a:chOff x="7391400" y="3352801"/>
            <a:chExt cx="381000" cy="380999"/>
          </a:xfrm>
        </p:grpSpPr>
        <p:sp>
          <p:nvSpPr>
            <p:cNvPr id="30" name="Rectangle 29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62600" y="4931229"/>
            <a:ext cx="381000" cy="380999"/>
            <a:chOff x="7391400" y="3352801"/>
            <a:chExt cx="381000" cy="380999"/>
          </a:xfrm>
        </p:grpSpPr>
        <p:sp>
          <p:nvSpPr>
            <p:cNvPr id="33" name="Rectangle 32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62600" y="3788229"/>
            <a:ext cx="381000" cy="380999"/>
            <a:chOff x="7391400" y="3352801"/>
            <a:chExt cx="381000" cy="380999"/>
          </a:xfrm>
        </p:grpSpPr>
        <p:sp>
          <p:nvSpPr>
            <p:cNvPr id="36" name="Rectangle 35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72200" y="3788230"/>
            <a:ext cx="381000" cy="380999"/>
            <a:chOff x="7391400" y="3352801"/>
            <a:chExt cx="381000" cy="380999"/>
          </a:xfrm>
        </p:grpSpPr>
        <p:sp>
          <p:nvSpPr>
            <p:cNvPr id="39" name="Rectangle 38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858000" y="3788229"/>
            <a:ext cx="381000" cy="380999"/>
            <a:chOff x="7391400" y="3352801"/>
            <a:chExt cx="381000" cy="380999"/>
          </a:xfrm>
        </p:grpSpPr>
        <p:sp>
          <p:nvSpPr>
            <p:cNvPr id="42" name="Rectangle 41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5617029"/>
            <a:ext cx="1914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74864"/>
            <a:ext cx="1295400" cy="41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957943" y="2901043"/>
            <a:ext cx="4071257" cy="54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Policy is a mapping from states to actions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770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Processes: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Rewards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1086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934200" cy="3156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 smtClean="0"/>
              <a:t>Suppose a sequence of rewards: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2122714"/>
            <a:ext cx="6934200" cy="315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How to maximize?</a:t>
            </a:r>
            <a:endParaRPr lang="en-US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642937" cy="5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5" y="2971800"/>
            <a:ext cx="2524125" cy="4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3467557"/>
            <a:ext cx="6934200" cy="315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T is time until terminal state is reached.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951514"/>
            <a:ext cx="6934200" cy="315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When a task requires </a:t>
            </a:r>
            <a:r>
              <a:rPr lang="en-US" sz="1600" b="1" dirty="0" smtClean="0"/>
              <a:t>a large number of state transitions </a:t>
            </a:r>
            <a:r>
              <a:rPr lang="en-US" sz="1600" dirty="0" smtClean="0"/>
              <a:t>consider </a:t>
            </a:r>
            <a:r>
              <a:rPr lang="en-US" sz="1600" b="1" dirty="0" smtClean="0"/>
              <a:t>discount factor</a:t>
            </a:r>
            <a:endParaRPr lang="en-US" sz="16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86" y="4419600"/>
            <a:ext cx="5562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5475514"/>
            <a:ext cx="6934200" cy="315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Where ɣ, 0 ≤ ɣ ≤ 1</a:t>
            </a:r>
            <a:endParaRPr lang="en-US" sz="16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0" y="5791200"/>
            <a:ext cx="6934200" cy="31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Nearsighted 0←ɣ→1 Farsighted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79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934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Markov Property – Memory less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Ideally a state should summarize past sensations as to retain essential 	essential information.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When reinforcement learning task has a </a:t>
            </a:r>
            <a:r>
              <a:rPr lang="en-US" sz="1600" dirty="0"/>
              <a:t>M</a:t>
            </a:r>
            <a:r>
              <a:rPr lang="en-US" sz="1600" dirty="0" smtClean="0"/>
              <a:t>arkov Property – it is a Markov Decision Process.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73629" y="3124200"/>
            <a:ext cx="6934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Define MDP: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/>
              <a:t>	</a:t>
            </a:r>
            <a:r>
              <a:rPr lang="en-US" sz="1800" dirty="0" smtClean="0"/>
              <a:t>one-step dynamics – </a:t>
            </a:r>
            <a:r>
              <a:rPr lang="en-US" sz="1800" b="1" dirty="0" smtClean="0"/>
              <a:t>transition probabilities</a:t>
            </a:r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50700"/>
            <a:ext cx="5043487" cy="8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4572000"/>
            <a:ext cx="7067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45429" y="5290457"/>
            <a:ext cx="990600" cy="898071"/>
            <a:chOff x="4114800" y="1850572"/>
            <a:chExt cx="990600" cy="898071"/>
          </a:xfrm>
        </p:grpSpPr>
        <p:sp>
          <p:nvSpPr>
            <p:cNvPr id="20" name="Rectangle 19"/>
            <p:cNvSpPr/>
            <p:nvPr/>
          </p:nvSpPr>
          <p:spPr>
            <a:xfrm>
              <a:off x="4419600" y="2133600"/>
              <a:ext cx="381000" cy="38099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4800600" y="2324100"/>
              <a:ext cx="304800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0"/>
            </p:cNvCxnSpPr>
            <p:nvPr/>
          </p:nvCxnSpPr>
          <p:spPr>
            <a:xfrm flipV="1">
              <a:off x="4610100" y="1850572"/>
              <a:ext cx="0" cy="28302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1"/>
            </p:cNvCxnSpPr>
            <p:nvPr/>
          </p:nvCxnSpPr>
          <p:spPr>
            <a:xfrm flipH="1">
              <a:off x="4114800" y="2324100"/>
              <a:ext cx="304800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</p:cNvCxnSpPr>
            <p:nvPr/>
          </p:nvCxnSpPr>
          <p:spPr>
            <a:xfrm>
              <a:off x="4610100" y="2514599"/>
              <a:ext cx="0" cy="234044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834201" y="520415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0.8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6574" y="559682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1600" y="5574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6718" y="6107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9" b="42857"/>
          <a:stretch/>
        </p:blipFill>
        <p:spPr bwMode="auto">
          <a:xfrm>
            <a:off x="5344886" y="772495"/>
            <a:ext cx="3505200" cy="20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Processes: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59286" y="1719552"/>
            <a:ext cx="381000" cy="380999"/>
            <a:chOff x="7391400" y="3352801"/>
            <a:chExt cx="381000" cy="380999"/>
          </a:xfrm>
        </p:grpSpPr>
        <p:sp>
          <p:nvSpPr>
            <p:cNvPr id="19" name="Rectangle 18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554686" y="1719552"/>
            <a:ext cx="381000" cy="380999"/>
            <a:chOff x="7391400" y="3352801"/>
            <a:chExt cx="381000" cy="380999"/>
          </a:xfrm>
        </p:grpSpPr>
        <p:sp>
          <p:nvSpPr>
            <p:cNvPr id="21" name="Rectangle 20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554686" y="2329153"/>
            <a:ext cx="381000" cy="380999"/>
            <a:chOff x="7391400" y="3352801"/>
            <a:chExt cx="381000" cy="380999"/>
          </a:xfrm>
        </p:grpSpPr>
        <p:sp>
          <p:nvSpPr>
            <p:cNvPr id="24" name="Rectangle 23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240486" y="2329152"/>
            <a:ext cx="381000" cy="380999"/>
            <a:chOff x="7391400" y="3352801"/>
            <a:chExt cx="381000" cy="380999"/>
          </a:xfrm>
        </p:grpSpPr>
        <p:sp>
          <p:nvSpPr>
            <p:cNvPr id="27" name="Rectangle 26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868886" y="2329152"/>
            <a:ext cx="381000" cy="380999"/>
            <a:chOff x="7391400" y="3352801"/>
            <a:chExt cx="381000" cy="380999"/>
          </a:xfrm>
        </p:grpSpPr>
        <p:sp>
          <p:nvSpPr>
            <p:cNvPr id="30" name="Rectangle 29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59286" y="2329152"/>
            <a:ext cx="381000" cy="380999"/>
            <a:chOff x="7391400" y="3352801"/>
            <a:chExt cx="381000" cy="380999"/>
          </a:xfrm>
        </p:grpSpPr>
        <p:sp>
          <p:nvSpPr>
            <p:cNvPr id="33" name="Rectangle 32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59286" y="1186152"/>
            <a:ext cx="381000" cy="380999"/>
            <a:chOff x="7391400" y="3352801"/>
            <a:chExt cx="381000" cy="380999"/>
          </a:xfrm>
        </p:grpSpPr>
        <p:sp>
          <p:nvSpPr>
            <p:cNvPr id="36" name="Rectangle 35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868886" y="1186153"/>
            <a:ext cx="381000" cy="380999"/>
            <a:chOff x="7391400" y="3352801"/>
            <a:chExt cx="381000" cy="380999"/>
          </a:xfrm>
        </p:grpSpPr>
        <p:sp>
          <p:nvSpPr>
            <p:cNvPr id="39" name="Rectangle 38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554686" y="1186152"/>
            <a:ext cx="381000" cy="380999"/>
            <a:chOff x="7391400" y="3352801"/>
            <a:chExt cx="381000" cy="380999"/>
          </a:xfrm>
        </p:grpSpPr>
        <p:sp>
          <p:nvSpPr>
            <p:cNvPr id="42" name="Rectangle 41"/>
            <p:cNvSpPr/>
            <p:nvPr/>
          </p:nvSpPr>
          <p:spPr>
            <a:xfrm>
              <a:off x="7391400" y="3352801"/>
              <a:ext cx="381000" cy="3809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 flipH="1">
              <a:off x="7391400" y="3543300"/>
              <a:ext cx="304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957943" y="1295400"/>
            <a:ext cx="4071257" cy="5400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/>
              <a:t>Why move to some states and not others?</a:t>
            </a:r>
            <a:endParaRPr lang="en-US" sz="14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947057" y="1745996"/>
            <a:ext cx="4071257" cy="84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Value of State: </a:t>
            </a:r>
            <a:r>
              <a:rPr lang="en-US" sz="1800" dirty="0" smtClean="0"/>
              <a:t>The expected return starting from that state.</a:t>
            </a:r>
            <a:endParaRPr lang="en-US" sz="1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3157640"/>
            <a:ext cx="4790258" cy="80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957943" y="2514600"/>
            <a:ext cx="4071257" cy="68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State – value function for policy ∏ (depends on policy)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6200358" y="297297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52258" y="171955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t+2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52257" y="1151896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t+3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16345" y="301495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4086" y="2329152"/>
            <a:ext cx="751114" cy="342899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59286" y="1186154"/>
            <a:ext cx="304800" cy="1485898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5063706"/>
            <a:ext cx="6085114" cy="80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914400" y="4489196"/>
            <a:ext cx="4071257" cy="54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Value of taking an action for policy 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110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Processes: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Bellman Equations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3048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a set of equations (in fact, linear), one for </a:t>
            </a:r>
            <a:r>
              <a:rPr lang="en-US" dirty="0" smtClean="0"/>
              <a:t>each state</a:t>
            </a:r>
            <a:endParaRPr lang="en-US" dirty="0"/>
          </a:p>
          <a:p>
            <a:r>
              <a:rPr lang="en-US" dirty="0"/>
              <a:t>The value function </a:t>
            </a:r>
            <a:r>
              <a:rPr lang="en-US" dirty="0" smtClean="0"/>
              <a:t>for pi is </a:t>
            </a:r>
            <a:r>
              <a:rPr lang="en-US" dirty="0"/>
              <a:t>its unique solution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1240236"/>
            <a:ext cx="5987143" cy="17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676525" cy="16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82143"/>
            <a:ext cx="2489233" cy="181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Implementation And Challenges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164771" y="2209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Bellman equation expresses a relationship between the value of a state s </a:t>
            </a:r>
            <a:r>
              <a:rPr lang="en-US" dirty="0" smtClean="0"/>
              <a:t>and </a:t>
            </a:r>
            <a:r>
              <a:rPr lang="en-US" dirty="0"/>
              <a:t>the values of its successor states s’.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2911447"/>
            <a:ext cx="7872409" cy="204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7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1"/>
            <a:ext cx="57912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Problem</a:t>
            </a:r>
          </a:p>
          <a:p>
            <a:r>
              <a:rPr lang="en-US" sz="4000" dirty="0" smtClean="0"/>
              <a:t>Application</a:t>
            </a:r>
          </a:p>
          <a:p>
            <a:r>
              <a:rPr lang="en-US" sz="4000" dirty="0"/>
              <a:t>MDP’s</a:t>
            </a:r>
          </a:p>
          <a:p>
            <a:r>
              <a:rPr lang="en-US" sz="4000" dirty="0" smtClean="0"/>
              <a:t>A* Search &amp; Manhattan </a:t>
            </a:r>
          </a:p>
          <a:p>
            <a:r>
              <a:rPr lang="en-US" sz="4000" dirty="0" smtClean="0"/>
              <a:t>Current Implementation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Processes: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Optimization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600201"/>
            <a:ext cx="726483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048000" y="1143783"/>
            <a:ext cx="3276600" cy="4418817"/>
            <a:chOff x="5638800" y="979715"/>
            <a:chExt cx="3276600" cy="44188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2133600"/>
              <a:ext cx="2057401" cy="199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585857" y="1730829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55971" y="1850572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15200" y="1752600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96200" y="1883229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77200" y="1883229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04857" y="1785258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7010400" y="2667001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7086600" y="2286001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7010400" y="1905000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7097485" y="1567543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7228115" y="1186544"/>
              <a:ext cx="0" cy="27432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870514" y="1981200"/>
              <a:ext cx="301686" cy="2542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5</a:t>
              </a:r>
              <a:endParaRPr lang="en-US" dirty="0" smtClean="0"/>
            </a:p>
            <a:p>
              <a:pPr>
                <a:lnSpc>
                  <a:spcPct val="150000"/>
                </a:lnSpc>
              </a:pPr>
              <a:r>
                <a:rPr lang="en-US" dirty="0"/>
                <a:t>4</a:t>
              </a:r>
              <a:endParaRPr lang="en-US" dirty="0" smtClean="0"/>
            </a:p>
            <a:p>
              <a:pPr>
                <a:lnSpc>
                  <a:spcPct val="150000"/>
                </a:lnSpc>
              </a:pPr>
              <a:r>
                <a:rPr lang="en-US" dirty="0"/>
                <a:t>3</a:t>
              </a:r>
              <a:endParaRPr lang="en-US" dirty="0" smtClean="0"/>
            </a:p>
            <a:p>
              <a:pPr>
                <a:lnSpc>
                  <a:spcPct val="150000"/>
                </a:lnSpc>
              </a:pPr>
              <a:r>
                <a:rPr lang="en-US" dirty="0"/>
                <a:t>2</a:t>
              </a:r>
              <a:endParaRPr lang="en-US" dirty="0" smtClean="0"/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1</a:t>
              </a: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31299" y="4038600"/>
              <a:ext cx="26841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1     2     3     4    5</a:t>
              </a: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5200" y="2558144"/>
              <a:ext cx="381000" cy="38099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39544" y="979715"/>
              <a:ext cx="872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State </a:t>
              </a:r>
              <a:r>
                <a:rPr lang="en-US" i="1" dirty="0" smtClean="0"/>
                <a:t>S</a:t>
              </a:r>
              <a:r>
                <a:rPr lang="en-US" i="1" baseline="-25000" dirty="0" smtClean="0"/>
                <a:t>t</a:t>
              </a:r>
              <a:endParaRPr lang="en-US" i="1" baseline="-25000" dirty="0"/>
            </a:p>
          </p:txBody>
        </p:sp>
        <p:cxnSp>
          <p:nvCxnSpPr>
            <p:cNvPr id="26" name="Elbow Connector 25"/>
            <p:cNvCxnSpPr>
              <a:stCxn id="25" idx="1"/>
              <a:endCxn id="22" idx="1"/>
            </p:cNvCxnSpPr>
            <p:nvPr/>
          </p:nvCxnSpPr>
          <p:spPr>
            <a:xfrm rot="10800000" flipV="1">
              <a:off x="7315200" y="1164380"/>
              <a:ext cx="24344" cy="1584263"/>
            </a:xfrm>
            <a:prstGeom prst="bentConnector3">
              <a:avLst>
                <a:gd name="adj1" fmla="val 103904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538357" y="5029200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Action </a:t>
              </a:r>
              <a:r>
                <a:rPr lang="en-US" i="1" dirty="0" smtClean="0"/>
                <a:t>a</a:t>
              </a:r>
              <a:r>
                <a:rPr lang="en-US" i="1" baseline="-25000" dirty="0" smtClean="0"/>
                <a:t>t</a:t>
              </a:r>
              <a:endParaRPr lang="en-US" i="1" baseline="-25000" dirty="0"/>
            </a:p>
          </p:txBody>
        </p:sp>
        <p:cxnSp>
          <p:nvCxnSpPr>
            <p:cNvPr id="30" name="Straight Arrow Connector 29"/>
            <p:cNvCxnSpPr>
              <a:stCxn id="22" idx="2"/>
            </p:cNvCxnSpPr>
            <p:nvPr/>
          </p:nvCxnSpPr>
          <p:spPr>
            <a:xfrm>
              <a:off x="7505700" y="2939143"/>
              <a:ext cx="0" cy="217715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0" name="Elbow Connector 10239"/>
            <p:cNvCxnSpPr>
              <a:stCxn id="29" idx="1"/>
            </p:cNvCxnSpPr>
            <p:nvPr/>
          </p:nvCxnSpPr>
          <p:spPr>
            <a:xfrm rot="10800000">
              <a:off x="7505713" y="3222172"/>
              <a:ext cx="32645" cy="1991694"/>
            </a:xfrm>
            <a:prstGeom prst="bentConnector2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352800" y="2286392"/>
            <a:ext cx="1752600" cy="1752600"/>
            <a:chOff x="1438622" y="1474520"/>
            <a:chExt cx="1752600" cy="1752600"/>
          </a:xfrm>
        </p:grpSpPr>
        <p:sp>
          <p:nvSpPr>
            <p:cNvPr id="39" name="Oval 38"/>
            <p:cNvSpPr/>
            <p:nvPr/>
          </p:nvSpPr>
          <p:spPr>
            <a:xfrm>
              <a:off x="1438622" y="1474520"/>
              <a:ext cx="1752600" cy="1752600"/>
            </a:xfrm>
            <a:prstGeom prst="ellipse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01907" y="1602180"/>
              <a:ext cx="1426029" cy="1426029"/>
            </a:xfrm>
            <a:prstGeom prst="ellipse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721650" y="1745178"/>
              <a:ext cx="1121229" cy="1121229"/>
            </a:xfrm>
            <a:prstGeom prst="ellipse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874051" y="1897579"/>
              <a:ext cx="707572" cy="707572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26451" y="2049979"/>
              <a:ext cx="402771" cy="402771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638800"/>
            <a:ext cx="7067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1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867400" cy="3200400"/>
          </a:xfrm>
        </p:spPr>
        <p:txBody>
          <a:bodyPr>
            <a:normAutofit/>
          </a:bodyPr>
          <a:lstStyle/>
          <a:p>
            <a:r>
              <a:rPr lang="en-US" sz="1800" dirty="0"/>
              <a:t>A* Search Algorithm, Manhattan Heuristic</a:t>
            </a:r>
          </a:p>
          <a:p>
            <a:endParaRPr lang="en-US" sz="1800" dirty="0" smtClean="0"/>
          </a:p>
          <a:p>
            <a:r>
              <a:rPr lang="en-US" sz="1800" dirty="0" smtClean="0"/>
              <a:t>Affected region and </a:t>
            </a:r>
            <a:r>
              <a:rPr lang="en-US" sz="1800" b="1" dirty="0" smtClean="0"/>
              <a:t>probability of shortcuts and obstacles</a:t>
            </a:r>
            <a:r>
              <a:rPr lang="en-US" sz="1800" dirty="0" smtClean="0"/>
              <a:t> not taken into account</a:t>
            </a:r>
          </a:p>
          <a:p>
            <a:endParaRPr lang="en-US" sz="1800" dirty="0"/>
          </a:p>
          <a:p>
            <a:r>
              <a:rPr lang="en-US" sz="1800" dirty="0" smtClean="0"/>
              <a:t>Semi-known environment not taken into account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Implementation And Challenges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712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and the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Manhattan Heuristic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76975" cy="429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62400" y="1638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10100" y="570911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88114" y="1193159"/>
            <a:ext cx="317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Destination: </a:t>
            </a:r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St. &amp; Park Ave.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19600" y="5937710"/>
            <a:ext cx="256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Origin: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Ave. &amp; 26</a:t>
            </a:r>
            <a:r>
              <a:rPr lang="en-US" baseline="30000" dirty="0" smtClean="0"/>
              <a:t>th</a:t>
            </a:r>
            <a:r>
              <a:rPr lang="en-US" dirty="0" smtClean="0"/>
              <a:t> St. </a:t>
            </a:r>
            <a:endParaRPr lang="en-US" dirty="0"/>
          </a:p>
        </p:txBody>
      </p:sp>
      <p:cxnSp>
        <p:nvCxnSpPr>
          <p:cNvPr id="14" name="Straight Connector 13"/>
          <p:cNvCxnSpPr>
            <a:stCxn id="11" idx="1"/>
          </p:cNvCxnSpPr>
          <p:nvPr/>
        </p:nvCxnSpPr>
        <p:spPr>
          <a:xfrm flipH="1" flipV="1">
            <a:off x="4076700" y="1866900"/>
            <a:ext cx="566878" cy="38756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22371" y="3015343"/>
            <a:ext cx="1447800" cy="259080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212771" y="1861457"/>
            <a:ext cx="2057400" cy="115388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78829" y="5225143"/>
            <a:ext cx="250371" cy="4463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907971" y="4637314"/>
            <a:ext cx="1121229" cy="58782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86200" y="3505200"/>
            <a:ext cx="696686" cy="11321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461657" y="2917371"/>
            <a:ext cx="1110343" cy="6096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Straight Connector 4095"/>
          <p:cNvCxnSpPr>
            <a:endCxn id="9" idx="4"/>
          </p:cNvCxnSpPr>
          <p:nvPr/>
        </p:nvCxnSpPr>
        <p:spPr>
          <a:xfrm flipV="1">
            <a:off x="3450771" y="1817914"/>
            <a:ext cx="642258" cy="109945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77857" y="3526971"/>
            <a:ext cx="96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 Blocks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15115" y="4126077"/>
            <a:ext cx="96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 Blocks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960017" y="5181600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1209" y="4637314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86740" y="4071257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20707" y="3507921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13021" y="3015343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34187" y="2367642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536294" y="3469821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48100" y="4580164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77393" y="4016828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50771" y="2901043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657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47800"/>
            <a:ext cx="3448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01" y="1952625"/>
            <a:ext cx="1438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2625" y="4049486"/>
            <a:ext cx="552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Need to score the path to decide which way to 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0457" y="457200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 = G + H 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G</a:t>
            </a:r>
            <a:r>
              <a:rPr lang="en-US" dirty="0"/>
              <a:t> = the </a:t>
            </a:r>
            <a:r>
              <a:rPr lang="en-US" b="1" dirty="0"/>
              <a:t>movement cost </a:t>
            </a:r>
            <a:r>
              <a:rPr lang="en-US" dirty="0"/>
              <a:t>to move </a:t>
            </a:r>
            <a:r>
              <a:rPr lang="en-US" b="1" dirty="0"/>
              <a:t>from the starting point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to a given square on the grid, following the path generated to get there.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52578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the </a:t>
            </a:r>
            <a:r>
              <a:rPr lang="en-US" b="1" dirty="0"/>
              <a:t>estimated movement cost </a:t>
            </a:r>
            <a:r>
              <a:rPr lang="en-US" dirty="0"/>
              <a:t>to move from that given square on the grid </a:t>
            </a:r>
            <a:r>
              <a:rPr lang="en-US" b="1" dirty="0"/>
              <a:t>to the final destination</a:t>
            </a:r>
            <a:r>
              <a:rPr lang="en-US" dirty="0"/>
              <a:t>, point 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47800"/>
            <a:ext cx="3448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1" y="1447800"/>
            <a:ext cx="3448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3883" y="4181678"/>
            <a:ext cx="3085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Horizontal movement cost – 10</a:t>
            </a:r>
          </a:p>
          <a:p>
            <a:pPr algn="ctr"/>
            <a:r>
              <a:rPr lang="en-US" i="1" dirty="0" smtClean="0"/>
              <a:t>Diagonal movement cost – 14</a:t>
            </a:r>
          </a:p>
          <a:p>
            <a:pPr algn="ctr"/>
            <a:r>
              <a:rPr lang="en-US" i="1" dirty="0" smtClean="0"/>
              <a:t>H – No diagonals allowed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677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47800"/>
            <a:ext cx="3448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1" y="1447800"/>
            <a:ext cx="3448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33" y="1466850"/>
            <a:ext cx="3400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1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47800"/>
            <a:ext cx="3448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1" y="1447800"/>
            <a:ext cx="3448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33" y="1466850"/>
            <a:ext cx="3400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58" y="1470567"/>
            <a:ext cx="38481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8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47800"/>
            <a:ext cx="3448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A* Search Algorithm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Manhattan Heuristic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1" y="1447800"/>
            <a:ext cx="3448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33" y="1466850"/>
            <a:ext cx="3400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58" y="1470567"/>
            <a:ext cx="38481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6" y="1492338"/>
            <a:ext cx="39147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6631" y="5105791"/>
            <a:ext cx="753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When Destination location is unknown - </a:t>
            </a:r>
            <a:r>
              <a:rPr lang="en-US" b="1" dirty="0" err="1" smtClean="0"/>
              <a:t>Dijkstra's</a:t>
            </a:r>
            <a:r>
              <a:rPr lang="en-US" b="1" dirty="0" smtClean="0"/>
              <a:t> Algorithm - meaning H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3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495800" cy="44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4038600"/>
            <a:ext cx="464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Competition Overview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38600" y="59436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Unpredictable Environment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990600" y="59436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Semi-Known Environment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03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“Each team is faced with the mission of  providing medical supplies to a victim trapped in a building following an </a:t>
            </a:r>
            <a:r>
              <a:rPr lang="en-US" sz="2800" b="1" dirty="0">
                <a:solidFill>
                  <a:srgbClr val="FF0000"/>
                </a:solidFill>
              </a:rPr>
              <a:t>earthquake</a:t>
            </a:r>
            <a:r>
              <a:rPr lang="en-US" b="1" dirty="0"/>
              <a:t>.”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297" r="6044"/>
          <a:stretch>
            <a:fillRect/>
          </a:stretch>
        </p:blipFill>
        <p:spPr bwMode="auto">
          <a:xfrm>
            <a:off x="5943600" y="3352801"/>
            <a:ext cx="271182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164" y="1226544"/>
            <a:ext cx="2117271" cy="20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A* Search Algorithm, Manhattan Heuristic</a:t>
            </a:r>
          </a:p>
          <a:p>
            <a:endParaRPr lang="en-US" sz="1800" dirty="0" smtClean="0"/>
          </a:p>
          <a:p>
            <a:r>
              <a:rPr lang="en-US" sz="1800" dirty="0" smtClean="0"/>
              <a:t>Affected region and </a:t>
            </a:r>
            <a:r>
              <a:rPr lang="en-US" sz="1800" b="1" dirty="0" smtClean="0"/>
              <a:t>probability of shortcuts and obstacles</a:t>
            </a:r>
            <a:r>
              <a:rPr lang="en-US" sz="1800" dirty="0" smtClean="0"/>
              <a:t> not taken into account</a:t>
            </a:r>
          </a:p>
          <a:p>
            <a:endParaRPr lang="en-US" sz="1800" dirty="0"/>
          </a:p>
          <a:p>
            <a:r>
              <a:rPr lang="en-US" sz="1800" dirty="0" smtClean="0"/>
              <a:t>Semi-known environment not taken into account</a:t>
            </a:r>
          </a:p>
          <a:p>
            <a:endParaRPr lang="en-US" sz="1800" dirty="0"/>
          </a:p>
          <a:p>
            <a:r>
              <a:rPr lang="en-US" sz="1800" dirty="0"/>
              <a:t>Java Android maze solver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Implementation And Challenges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53886"/>
            <a:ext cx="31242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Indoor Aerial Robotics Competition (IARC)</a:t>
            </a:r>
          </a:p>
          <a:p>
            <a:r>
              <a:rPr lang="en-US" sz="1800" dirty="0" smtClean="0"/>
              <a:t>IARC 2012: Urban Search and Rescue </a:t>
            </a:r>
          </a:p>
          <a:p>
            <a:pPr lvl="1"/>
            <a:r>
              <a:rPr lang="en-US" sz="1800" dirty="0" smtClean="0"/>
              <a:t>Drexel Autonomous Systems Lab </a:t>
            </a:r>
          </a:p>
          <a:p>
            <a:r>
              <a:rPr lang="en-US" sz="1800" b="1" dirty="0" smtClean="0"/>
              <a:t>Have </a:t>
            </a:r>
            <a:r>
              <a:rPr lang="en-US" sz="1800" b="1" dirty="0" smtClean="0"/>
              <a:t>access to unknown shortcuts</a:t>
            </a:r>
          </a:p>
          <a:p>
            <a:r>
              <a:rPr lang="en-US" sz="1800" b="1" dirty="0" smtClean="0"/>
              <a:t>Shortest time </a:t>
            </a:r>
            <a:r>
              <a:rPr lang="en-US" sz="1800" dirty="0" smtClean="0"/>
              <a:t>to reach finish line</a:t>
            </a:r>
          </a:p>
          <a:p>
            <a:r>
              <a:rPr lang="en-US" sz="1800" dirty="0" smtClean="0"/>
              <a:t>Focus on vision </a:t>
            </a:r>
            <a:r>
              <a:rPr lang="en-US" sz="1800" b="1" dirty="0" smtClean="0"/>
              <a:t>and navigation algorithms</a:t>
            </a:r>
            <a:r>
              <a:rPr lang="en-US" sz="1800" dirty="0" smtClean="0"/>
              <a:t>, particularly maze solving and collision avoidance</a:t>
            </a:r>
          </a:p>
          <a:p>
            <a:r>
              <a:rPr lang="en-US" sz="1800" dirty="0" smtClean="0"/>
              <a:t>Fully </a:t>
            </a:r>
            <a:r>
              <a:rPr lang="en-US" sz="1800" b="1" dirty="0" smtClean="0"/>
              <a:t>autonomous </a:t>
            </a:r>
            <a:r>
              <a:rPr lang="en-US" sz="1800" dirty="0" smtClean="0"/>
              <a:t>systems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Platform and Motivation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563911" cy="345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mothy\Downloads\WP_000378.jpg"/>
          <p:cNvPicPr>
            <a:picLocks noChangeAspect="1" noChangeArrowheads="1"/>
          </p:cNvPicPr>
          <p:nvPr/>
        </p:nvPicPr>
        <p:blipFill>
          <a:blip r:embed="rId2" cstate="print"/>
          <a:srcRect l="2501" t="5556" r="-20" b="4444"/>
          <a:stretch>
            <a:fillRect/>
          </a:stretch>
        </p:blipFill>
        <p:spPr bwMode="auto">
          <a:xfrm>
            <a:off x="1600200" y="1676400"/>
            <a:ext cx="6096000" cy="422119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Autonomous Unmanned Aerial Vehicles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41" y="2644867"/>
            <a:ext cx="1575117" cy="198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Autonomous Unmanned Aerial Vehicles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5" y="1724085"/>
            <a:ext cx="6052456" cy="41433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600" t="22400" r="10400" b="23200"/>
          <a:stretch>
            <a:fillRect/>
          </a:stretch>
        </p:blipFill>
        <p:spPr bwMode="auto">
          <a:xfrm>
            <a:off x="7641771" y="2712925"/>
            <a:ext cx="832437" cy="5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39000" y="1981200"/>
            <a:ext cx="161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  <a:buClr>
                <a:schemeClr val="dk1"/>
              </a:buClr>
              <a:buSzPct val="100694"/>
            </a:pPr>
            <a:r>
              <a:rPr lang="en-US" dirty="0" smtClean="0">
                <a:solidFill>
                  <a:schemeClr val="dk1"/>
                </a:solidFill>
              </a:rPr>
              <a:t>Ultrasonic Sensors</a:t>
            </a:r>
            <a:endParaRPr lang="x-none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973" y="1354753"/>
            <a:ext cx="1486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  <a:buClr>
                <a:schemeClr val="dk1"/>
              </a:buClr>
              <a:buSzPct val="100694"/>
            </a:pPr>
            <a:r>
              <a:rPr lang="en-US" dirty="0" smtClean="0">
                <a:solidFill>
                  <a:schemeClr val="dk1"/>
                </a:solidFill>
              </a:rPr>
              <a:t>High Level And Low Level Control</a:t>
            </a:r>
            <a:endParaRPr lang="x-none" b="1">
              <a:solidFill>
                <a:srgbClr val="FF0000"/>
              </a:solidFill>
            </a:endParaRPr>
          </a:p>
        </p:txBody>
      </p:sp>
      <p:cxnSp>
        <p:nvCxnSpPr>
          <p:cNvPr id="4" name="Elbow Connector 3"/>
          <p:cNvCxnSpPr>
            <a:stCxn id="7" idx="2"/>
          </p:cNvCxnSpPr>
          <p:nvPr/>
        </p:nvCxnSpPr>
        <p:spPr>
          <a:xfrm rot="5400000">
            <a:off x="6582886" y="3249296"/>
            <a:ext cx="1445418" cy="150479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2" idx="0"/>
          </p:cNvCxnSpPr>
          <p:nvPr/>
        </p:nvCxnSpPr>
        <p:spPr>
          <a:xfrm rot="16200000" flipH="1">
            <a:off x="2464242" y="1247424"/>
            <a:ext cx="634115" cy="3429000"/>
          </a:xfrm>
          <a:prstGeom prst="bentConnector4">
            <a:avLst>
              <a:gd name="adj1" fmla="val -36050"/>
              <a:gd name="adj2" fmla="val 614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93" y="533400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570515" y="6336268"/>
            <a:ext cx="3439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0"/>
              </a:spcBef>
              <a:buClr>
                <a:schemeClr val="dk1"/>
              </a:buClr>
              <a:buSzPct val="100694"/>
            </a:pPr>
            <a:r>
              <a:rPr lang="en-US" dirty="0" smtClean="0">
                <a:solidFill>
                  <a:schemeClr val="dk1"/>
                </a:solidFill>
              </a:rPr>
              <a:t>Inertial Measurement</a:t>
            </a:r>
            <a:endParaRPr lang="x-none" b="1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6" idx="1"/>
          </p:cNvCxnSpPr>
          <p:nvPr/>
        </p:nvCxnSpPr>
        <p:spPr>
          <a:xfrm rot="10800000" flipH="1">
            <a:off x="3986893" y="4191000"/>
            <a:ext cx="628650" cy="1771650"/>
          </a:xfrm>
          <a:prstGeom prst="bentConnector4">
            <a:avLst>
              <a:gd name="adj1" fmla="val -36364"/>
              <a:gd name="adj2" fmla="val 677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33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136308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Level Control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37114" y="1448506"/>
            <a:ext cx="1915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0"/>
              </a:spcBef>
              <a:buClr>
                <a:schemeClr val="dk1"/>
              </a:buClr>
              <a:buSzPct val="100694"/>
            </a:pPr>
            <a:r>
              <a:rPr lang="en-US" dirty="0" smtClean="0"/>
              <a:t>Maze Solving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Path Planning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Decision Making</a:t>
            </a:r>
          </a:p>
        </p:txBody>
      </p:sp>
      <p:cxnSp>
        <p:nvCxnSpPr>
          <p:cNvPr id="6" name="Elbow Connector 5"/>
          <p:cNvCxnSpPr>
            <a:endCxn id="10" idx="0"/>
          </p:cNvCxnSpPr>
          <p:nvPr/>
        </p:nvCxnSpPr>
        <p:spPr>
          <a:xfrm flipV="1">
            <a:off x="1524000" y="1448506"/>
            <a:ext cx="2471057" cy="532694"/>
          </a:xfrm>
          <a:prstGeom prst="bentConnector4">
            <a:avLst>
              <a:gd name="adj1" fmla="val 661"/>
              <a:gd name="adj2" fmla="val 1429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96333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0" y="4172656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0"/>
              </a:spcBef>
              <a:buClr>
                <a:schemeClr val="dk1"/>
              </a:buClr>
              <a:buSzPct val="100694"/>
            </a:pPr>
            <a:r>
              <a:rPr lang="en-US" dirty="0" smtClean="0"/>
              <a:t>Environment Initialization</a:t>
            </a:r>
            <a:br>
              <a:rPr lang="en-US" dirty="0" smtClean="0"/>
            </a:br>
            <a:r>
              <a:rPr lang="en-US" dirty="0" smtClean="0"/>
              <a:t>Override Controls</a:t>
            </a:r>
          </a:p>
        </p:txBody>
      </p:sp>
      <p:cxnSp>
        <p:nvCxnSpPr>
          <p:cNvPr id="22" name="Elbow Connector 21"/>
          <p:cNvCxnSpPr>
            <a:endCxn id="21" idx="1"/>
          </p:cNvCxnSpPr>
          <p:nvPr/>
        </p:nvCxnSpPr>
        <p:spPr>
          <a:xfrm rot="10800000">
            <a:off x="3810000" y="4495822"/>
            <a:ext cx="3200400" cy="590528"/>
          </a:xfrm>
          <a:prstGeom prst="bentConnector3">
            <a:avLst>
              <a:gd name="adj1" fmla="val 10714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1066017"/>
            <a:ext cx="2057724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08919"/>
            <a:ext cx="4648200" cy="184388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Addition of </a:t>
            </a:r>
            <a:r>
              <a:rPr lang="en-US" sz="1800" dirty="0" smtClean="0"/>
              <a:t>Shortcuts and Obstacles</a:t>
            </a:r>
            <a:endParaRPr lang="en-US" sz="1800" dirty="0" smtClean="0"/>
          </a:p>
          <a:p>
            <a:r>
              <a:rPr lang="en-US" sz="1800" dirty="0" smtClean="0"/>
              <a:t>Knowledge of affected </a:t>
            </a:r>
            <a:r>
              <a:rPr lang="en-US" sz="1800" dirty="0"/>
              <a:t>a</a:t>
            </a:r>
            <a:r>
              <a:rPr lang="en-US" sz="1800" dirty="0" smtClean="0"/>
              <a:t>rea</a:t>
            </a:r>
            <a:endParaRPr lang="en-US" sz="1800" dirty="0" smtClean="0"/>
          </a:p>
          <a:p>
            <a:r>
              <a:rPr lang="en-US" sz="1800" dirty="0" smtClean="0"/>
              <a:t>Costly </a:t>
            </a:r>
            <a:r>
              <a:rPr lang="en-US" sz="1800" dirty="0" smtClean="0"/>
              <a:t>detours or beneficial </a:t>
            </a:r>
            <a:r>
              <a:rPr lang="en-US" sz="1800" dirty="0"/>
              <a:t>d</a:t>
            </a:r>
            <a:r>
              <a:rPr lang="en-US" sz="1800" dirty="0" smtClean="0"/>
              <a:t>etours</a:t>
            </a:r>
            <a:endParaRPr lang="en-US" sz="1800" dirty="0" smtClean="0"/>
          </a:p>
          <a:p>
            <a:r>
              <a:rPr lang="en-US" sz="1800" dirty="0" smtClean="0"/>
              <a:t>Need to </a:t>
            </a:r>
            <a:r>
              <a:rPr lang="en-US" sz="1800" dirty="0"/>
              <a:t>e</a:t>
            </a:r>
            <a:r>
              <a:rPr lang="en-US" sz="1800" dirty="0" smtClean="0"/>
              <a:t>valuate whether an area is should be avoided or </a:t>
            </a:r>
            <a:r>
              <a:rPr lang="en-US" sz="1800" b="1" dirty="0" smtClean="0">
                <a:solidFill>
                  <a:srgbClr val="FF0000"/>
                </a:solidFill>
              </a:rPr>
              <a:t>will the benefit outweigh the cost?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Maze Solving and Problem Statement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24000" y="3624943"/>
            <a:ext cx="6571556" cy="2405743"/>
            <a:chOff x="1524000" y="3624943"/>
            <a:chExt cx="6571556" cy="24057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97" r="6044"/>
            <a:stretch>
              <a:fillRect/>
            </a:stretch>
          </p:blipFill>
          <p:spPr bwMode="auto">
            <a:xfrm>
              <a:off x="5638800" y="3752603"/>
              <a:ext cx="2456756" cy="227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895601"/>
              <a:ext cx="2057401" cy="199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524000" y="3624943"/>
              <a:ext cx="1752600" cy="1752600"/>
            </a:xfrm>
            <a:prstGeom prst="ellipse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87285" y="3752603"/>
              <a:ext cx="1426029" cy="1426029"/>
            </a:xfrm>
            <a:prstGeom prst="ellipse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07028" y="3895601"/>
              <a:ext cx="1121229" cy="1121229"/>
            </a:xfrm>
            <a:prstGeom prst="ellipse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9429" y="4048002"/>
              <a:ext cx="707572" cy="707572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1829" y="4200402"/>
              <a:ext cx="402771" cy="402771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267200" y="4891644"/>
              <a:ext cx="914400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769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Proposed: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Markov Decision Processes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1066800" y="478971"/>
            <a:ext cx="0" cy="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297" r="6044"/>
          <a:stretch>
            <a:fillRect/>
          </a:stretch>
        </p:blipFill>
        <p:spPr bwMode="auto">
          <a:xfrm>
            <a:off x="5553422" y="1602180"/>
            <a:ext cx="2456756" cy="227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22" y="1745178"/>
            <a:ext cx="2057401" cy="19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438622" y="1474520"/>
            <a:ext cx="1752600" cy="1752600"/>
          </a:xfrm>
          <a:prstGeom prst="ellipse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1907" y="1602180"/>
            <a:ext cx="1426029" cy="1426029"/>
          </a:xfrm>
          <a:prstGeom prst="ellipse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21650" y="1745178"/>
            <a:ext cx="1121229" cy="1121229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74051" y="1897579"/>
            <a:ext cx="707572" cy="707572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26451" y="2049979"/>
            <a:ext cx="402771" cy="402771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81822" y="2741221"/>
            <a:ext cx="9144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295400" y="4495800"/>
            <a:ext cx="69342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How to formulate problem?</a:t>
            </a:r>
          </a:p>
          <a:p>
            <a:pPr lvl="1"/>
            <a:r>
              <a:rPr lang="en-US" sz="1400" dirty="0" smtClean="0"/>
              <a:t>Movement cost no longer static</a:t>
            </a:r>
          </a:p>
          <a:p>
            <a:pPr lvl="1"/>
            <a:r>
              <a:rPr lang="en-US" sz="1400" dirty="0" smtClean="0"/>
              <a:t>Damaging event changed area dynamics</a:t>
            </a:r>
          </a:p>
          <a:p>
            <a:pPr lvl="1"/>
            <a:r>
              <a:rPr lang="en-US" sz="1400" dirty="0" smtClean="0"/>
              <a:t>Semi-known environment </a:t>
            </a:r>
          </a:p>
          <a:p>
            <a:pPr lvl="1"/>
            <a:r>
              <a:rPr lang="en-US" sz="1400" dirty="0" smtClean="0"/>
              <a:t>Follow established path or deviate from path to explore safer ways to goal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491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699</Words>
  <Application>Microsoft Office PowerPoint</Application>
  <PresentationFormat>On-screen Show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Markov Decision Processes for Path Planning in Unpredictable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</dc:creator>
  <cp:lastModifiedBy>korostelevm</cp:lastModifiedBy>
  <cp:revision>55</cp:revision>
  <dcterms:created xsi:type="dcterms:W3CDTF">2012-04-23T02:28:37Z</dcterms:created>
  <dcterms:modified xsi:type="dcterms:W3CDTF">2012-04-26T21:34:14Z</dcterms:modified>
</cp:coreProperties>
</file>